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00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551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14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468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003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664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423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351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187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624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368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29097-47AA-46A0-B7F4-A67AB1377557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506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thumb/a/a5/CivilDefence.svg/1200px-CivilDefenc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587" y="1025729"/>
            <a:ext cx="5330825" cy="5330825"/>
          </a:xfrm>
          <a:prstGeom prst="rect">
            <a:avLst/>
          </a:prstGeom>
          <a:noFill/>
          <a:effectLst>
            <a:glow rad="127000">
              <a:schemeClr val="accent2">
                <a:lumMod val="20000"/>
                <a:lumOff val="8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кругленный прямоугольник 12"/>
          <p:cNvSpPr/>
          <p:nvPr/>
        </p:nvSpPr>
        <p:spPr>
          <a:xfrm>
            <a:off x="62499" y="859667"/>
            <a:ext cx="4153812" cy="2958711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>
              <a:solidFill>
                <a:schemeClr val="tx1"/>
              </a:solidFill>
            </a:endParaRPr>
          </a:p>
          <a:p>
            <a:pPr algn="ctr"/>
            <a:r>
              <a:rPr lang="ru-RU" sz="1400" b="1" u="sng" dirty="0" smtClean="0">
                <a:solidFill>
                  <a:srgbClr val="FF0000"/>
                </a:solidFill>
              </a:rPr>
              <a:t>Если Вы дома: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- Сохранять спокойствие, укрыться в помещении без окон, со сплошными стенами, не подходить к окнам</a:t>
            </a:r>
          </a:p>
          <a:p>
            <a:pPr algn="ctr"/>
            <a:r>
              <a:rPr lang="ru-RU" sz="1400" b="1" u="sng" dirty="0" smtClean="0">
                <a:solidFill>
                  <a:srgbClr val="FF0000"/>
                </a:solidFill>
              </a:rPr>
              <a:t>Если Вы на улице: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- Спуститься во временное укрытие или зайти в здание, подвал.  При отсутствии укрытия – необходимо лечь на землю и переждать обстрел</a:t>
            </a:r>
          </a:p>
          <a:p>
            <a:pPr algn="ctr"/>
            <a:r>
              <a:rPr lang="ru-RU" sz="1400" b="1" u="sng" dirty="0" smtClean="0">
                <a:solidFill>
                  <a:srgbClr val="FF0000"/>
                </a:solidFill>
              </a:rPr>
              <a:t>Если Вы в транспорте:</a:t>
            </a:r>
          </a:p>
          <a:p>
            <a:pPr marL="171450" indent="-171450" algn="ctr">
              <a:buFontTx/>
              <a:buChar char="-"/>
            </a:pPr>
            <a:r>
              <a:rPr lang="ru-RU" sz="1100" b="1" dirty="0" smtClean="0">
                <a:solidFill>
                  <a:schemeClr val="tx1"/>
                </a:solidFill>
              </a:rPr>
              <a:t>Выйти из транспорта и укрыться в безопасном месте (временном укрытии), в личном транспорте необходимо остановиться, лечь на землю, но не рядом с машиной и желательно со стороны противоположной обстрелу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65829" y="172396"/>
            <a:ext cx="7237412" cy="614381"/>
          </a:xfr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91000"/>
              </a:srgbClr>
            </a:solidFill>
          </a:ln>
        </p:spPr>
        <p:txBody>
          <a:bodyPr>
            <a:normAutofit/>
          </a:bodyPr>
          <a:lstStyle/>
          <a:p>
            <a:r>
              <a:rPr lang="ru-RU" sz="35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ГРАЖДАНСКАЯ ОБОРОНА</a:t>
            </a:r>
            <a:endParaRPr lang="ru-RU" sz="35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5441" y="3849536"/>
            <a:ext cx="4150869" cy="2958711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100" b="1" dirty="0" smtClean="0">
                <a:solidFill>
                  <a:schemeClr val="tx1"/>
                </a:solidFill>
              </a:rPr>
              <a:t>                                                               Интерактивная карта        находится в  2ГИС </a:t>
            </a:r>
          </a:p>
          <a:p>
            <a:pPr algn="r"/>
            <a:r>
              <a:rPr lang="ru-RU" sz="1100" b="1" dirty="0" smtClean="0">
                <a:solidFill>
                  <a:schemeClr val="tx1"/>
                </a:solidFill>
              </a:rPr>
              <a:t>в свободном доступе</a:t>
            </a:r>
            <a:endParaRPr lang="ru-RU" sz="1100" b="1" u="sng" dirty="0" smtClean="0">
              <a:solidFill>
                <a:srgbClr val="FF0000"/>
              </a:solidFill>
            </a:endParaRPr>
          </a:p>
          <a:p>
            <a:endParaRPr lang="ru-RU" sz="1750" b="1" u="sng" dirty="0">
              <a:solidFill>
                <a:srgbClr val="FF0000"/>
              </a:solidFill>
            </a:endParaRPr>
          </a:p>
          <a:p>
            <a:endParaRPr lang="ru-RU" sz="1750" b="1" u="sng" dirty="0" smtClean="0">
              <a:solidFill>
                <a:srgbClr val="FF0000"/>
              </a:solidFill>
            </a:endParaRPr>
          </a:p>
          <a:p>
            <a:endParaRPr lang="ru-RU" sz="1750" b="1" u="sng" dirty="0" smtClean="0">
              <a:solidFill>
                <a:srgbClr val="FF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245026" y="859667"/>
            <a:ext cx="3881531" cy="5948580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400" b="1" dirty="0" smtClean="0">
              <a:solidFill>
                <a:schemeClr val="tx1"/>
              </a:solidFill>
            </a:endParaRPr>
          </a:p>
          <a:p>
            <a:pPr algn="just"/>
            <a:endParaRPr lang="ru-RU" sz="1400" b="1" dirty="0" smtClean="0">
              <a:solidFill>
                <a:schemeClr val="tx1"/>
              </a:solidFill>
            </a:endParaRPr>
          </a:p>
          <a:p>
            <a:pPr algn="just"/>
            <a:endParaRPr lang="ru-RU" sz="1400" b="1" dirty="0">
              <a:solidFill>
                <a:schemeClr val="tx1"/>
              </a:solidFill>
            </a:endParaRPr>
          </a:p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Эвакуация может проводиться при аварии, катастрофе, стихийном бедствии или в случае военных конфликтов.</a:t>
            </a:r>
          </a:p>
          <a:p>
            <a:pPr algn="ctr"/>
            <a:endParaRPr lang="ru-RU" sz="1500" b="1" u="sng" dirty="0" smtClean="0">
              <a:solidFill>
                <a:srgbClr val="FF0000"/>
              </a:solidFill>
            </a:endParaRPr>
          </a:p>
          <a:p>
            <a:pPr algn="ctr"/>
            <a:r>
              <a:rPr lang="ru-RU" sz="1500" b="1" u="sng" dirty="0" smtClean="0">
                <a:solidFill>
                  <a:srgbClr val="FF0000"/>
                </a:solidFill>
              </a:rPr>
              <a:t>ПРЕЖДЕ ЧЕМ ПОКИНУТЬ МЕСТО ПРОЖИВАНИЯ:</a:t>
            </a:r>
          </a:p>
          <a:p>
            <a:pPr marL="171450" indent="-171450" algn="just"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Выключите все осветительные и нагревательные приборы; 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-Закройте краны водопроводной и газовой сетей, окна; - Закройте квартиру (дом, комнату)</a:t>
            </a: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b="1" u="sng" dirty="0" smtClean="0">
                <a:solidFill>
                  <a:srgbClr val="FF0000"/>
                </a:solidFill>
              </a:rPr>
              <a:t>ЧТО ВЗЯТЬ С СОБОЙ: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- Личные документы (паспорт, военный билет, свидетельство о браке, о рождении детей, пенсионное удостоверение), деньги (банковские карты);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- Продукты питания на 2-3 суток, питьевую воду. – одежду, обувь, туалетные принадлежности. – кружку, миску, ложку, нож, спички.</a:t>
            </a: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490043" y="952839"/>
            <a:ext cx="3329499" cy="475304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Порядок действий по сигналу «ВНИМАНИЕ ВСЕМ!»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66839" y="3863711"/>
            <a:ext cx="3907434" cy="2958711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1000" b="1" dirty="0" smtClean="0">
                <a:solidFill>
                  <a:schemeClr val="bg1"/>
                </a:solidFill>
              </a:rPr>
              <a:t>Для получения оперативной информации, посредством </a:t>
            </a:r>
            <a:r>
              <a:rPr lang="en-US" sz="1000" b="1" dirty="0" smtClean="0">
                <a:solidFill>
                  <a:schemeClr val="bg1"/>
                </a:solidFill>
              </a:rPr>
              <a:t>push</a:t>
            </a:r>
            <a:r>
              <a:rPr lang="ru-RU" sz="1000" b="1" dirty="0" smtClean="0">
                <a:solidFill>
                  <a:schemeClr val="bg1"/>
                </a:solidFill>
              </a:rPr>
              <a:t>-уведомлений, об опасности возникновения возможных угроз и рисков рекомендуем 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установить мобильное приложение по 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безопасности «МЧС России»</a:t>
            </a:r>
          </a:p>
          <a:p>
            <a:pPr algn="ctr"/>
            <a:r>
              <a:rPr lang="en-US" sz="1200" i="1" dirty="0" smtClean="0"/>
              <a:t>App Store                 Google Play                    RuStore   </a:t>
            </a:r>
            <a:endParaRPr lang="ru-RU" sz="1200" i="1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266839" y="859201"/>
            <a:ext cx="3927659" cy="2958711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u="sng" dirty="0" smtClean="0">
              <a:solidFill>
                <a:srgbClr val="FF0000"/>
              </a:solidFill>
            </a:endParaRPr>
          </a:p>
          <a:p>
            <a:pPr algn="ctr"/>
            <a:endParaRPr lang="ru-RU" sz="2400" b="1" u="sng" dirty="0" smtClean="0">
              <a:solidFill>
                <a:srgbClr val="FF0000"/>
              </a:solidFill>
            </a:endParaRPr>
          </a:p>
          <a:p>
            <a:pPr algn="ctr"/>
            <a:endParaRPr lang="ru-RU" sz="2400" b="1" u="sng" dirty="0" smtClean="0">
              <a:solidFill>
                <a:srgbClr val="FF0000"/>
              </a:solidFill>
            </a:endParaRPr>
          </a:p>
          <a:p>
            <a:pPr algn="ctr"/>
            <a:r>
              <a:rPr lang="ru-RU" sz="2400" b="1" u="sng" dirty="0" smtClean="0">
                <a:solidFill>
                  <a:srgbClr val="FF0000"/>
                </a:solidFill>
              </a:rPr>
              <a:t>Ни в коем случае нельзя:</a:t>
            </a:r>
            <a:endParaRPr lang="ru-RU" sz="1200" b="1" u="sng" dirty="0" smtClean="0">
              <a:solidFill>
                <a:srgbClr val="FF0000"/>
              </a:solidFill>
            </a:endParaRPr>
          </a:p>
          <a:p>
            <a:pPr marL="171450" indent="-171450" algn="ctr">
              <a:buFontTx/>
              <a:buChar char="-"/>
            </a:pPr>
            <a:r>
              <a:rPr lang="ru-RU" sz="1200" b="1" dirty="0" smtClean="0">
                <a:solidFill>
                  <a:schemeClr val="tx1"/>
                </a:solidFill>
              </a:rPr>
              <a:t>Находиться в прямой видимости летательного аппарата; </a:t>
            </a:r>
          </a:p>
          <a:p>
            <a:pPr marL="171450" indent="-171450" algn="ctr">
              <a:buFontTx/>
              <a:buChar char="-"/>
            </a:pPr>
            <a:r>
              <a:rPr lang="ru-RU" sz="1200" b="1" dirty="0" smtClean="0">
                <a:solidFill>
                  <a:schemeClr val="tx1"/>
                </a:solidFill>
              </a:rPr>
              <a:t>Пытаться сбить аппарат подручными и иными средствами поражения.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Сообщить о БПЛА в </a:t>
            </a:r>
            <a:r>
              <a:rPr lang="ru-RU" sz="1200" b="1" smtClean="0">
                <a:solidFill>
                  <a:srgbClr val="FF0000"/>
                </a:solidFill>
              </a:rPr>
              <a:t>службу </a:t>
            </a:r>
            <a:r>
              <a:rPr lang="ru-RU" sz="1500" b="1" smtClean="0">
                <a:solidFill>
                  <a:srgbClr val="FF0000"/>
                </a:solidFill>
              </a:rPr>
              <a:t>112</a:t>
            </a:r>
            <a:endParaRPr lang="ru-RU" sz="1500" b="1" dirty="0" smtClean="0">
              <a:solidFill>
                <a:srgbClr val="FF0000"/>
              </a:solidFill>
            </a:endParaRPr>
          </a:p>
          <a:p>
            <a:pPr algn="ctr"/>
            <a:endParaRPr lang="ru-RU" sz="15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1600" b="1" u="sng" dirty="0" smtClean="0">
                <a:solidFill>
                  <a:srgbClr val="FF0000"/>
                </a:solidFill>
              </a:rPr>
              <a:t>ГЛАВНОЕ – СОХРАНЯТЬ СПОКОЙСТВИЕ</a:t>
            </a:r>
          </a:p>
          <a:p>
            <a:pPr marL="171450" indent="-171450" algn="ctr">
              <a:buFontTx/>
              <a:buChar char="-"/>
            </a:pPr>
            <a:endParaRPr lang="ru-RU" sz="1200" b="1" dirty="0" smtClean="0">
              <a:solidFill>
                <a:schemeClr val="tx1"/>
              </a:solidFill>
            </a:endParaRPr>
          </a:p>
          <a:p>
            <a:pPr marL="171450" indent="-171450" algn="ctr">
              <a:buFontTx/>
              <a:buChar char="-"/>
            </a:pPr>
            <a:endParaRPr lang="ru-RU" sz="1200" b="1" dirty="0" smtClean="0">
              <a:solidFill>
                <a:schemeClr val="tx1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474655" y="3949520"/>
            <a:ext cx="3329499" cy="55928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Адреса расположения временных укрытий на территории </a:t>
            </a:r>
            <a:r>
              <a:rPr lang="ru-RU" sz="1400" dirty="0" err="1" smtClean="0">
                <a:latin typeface="Arial Black" panose="020B0A04020102020204" pitchFamily="34" charset="0"/>
                <a:cs typeface="Aharoni" panose="02010803020104030203" pitchFamily="2" charset="-79"/>
              </a:rPr>
              <a:t>г.о.г</a:t>
            </a:r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 Воронеж: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4519835" y="3952932"/>
            <a:ext cx="3329499" cy="343686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Приложение «МЧС РОССИИ»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4519835" y="1115844"/>
            <a:ext cx="3329499" cy="727244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Порядок действий при обнаружении беспилотного летательного аппарата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8548550" y="1118782"/>
            <a:ext cx="3329499" cy="475304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Порядок действий при объявлении «ЭВАКУАЦИИ»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347" y="5195672"/>
            <a:ext cx="1474074" cy="1474074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376" y="4647304"/>
            <a:ext cx="2208578" cy="2022441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34488" y="5450407"/>
            <a:ext cx="1244054" cy="1219338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29070" y="5440951"/>
            <a:ext cx="1194448" cy="1224687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94271" y="5430082"/>
            <a:ext cx="1229349" cy="124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4519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305</Words>
  <Application>Microsoft Office PowerPoint</Application>
  <PresentationFormat>Широкоэкранный</PresentationFormat>
  <Paragraphs>47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Aharoni</vt:lpstr>
      <vt:lpstr>Arial</vt:lpstr>
      <vt:lpstr>Arial Black</vt:lpstr>
      <vt:lpstr>Calibri</vt:lpstr>
      <vt:lpstr>Calibri Light</vt:lpstr>
      <vt:lpstr>Тема Office</vt:lpstr>
      <vt:lpstr>ГРАЖДАНСКАЯ ОБОРОНА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ГРАЖДАНСКАЯ ОБОРОНА</dc:title>
  <dc:creator>Вадим</dc:creator>
  <cp:lastModifiedBy>ОТВИПС</cp:lastModifiedBy>
  <cp:revision>18</cp:revision>
  <dcterms:created xsi:type="dcterms:W3CDTF">2024-02-27T09:09:13Z</dcterms:created>
  <dcterms:modified xsi:type="dcterms:W3CDTF">2024-03-01T10:34:32Z</dcterms:modified>
</cp:coreProperties>
</file>